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9B1-B708-4158-AA92-ADAD0E098233}" type="datetimeFigureOut">
              <a:rPr lang="hu-HU" smtClean="0"/>
              <a:t>2020.04.19.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458B-D11A-4F8F-AD98-588452DA7E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556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9B1-B708-4158-AA92-ADAD0E098233}" type="datetimeFigureOut">
              <a:rPr lang="hu-HU" smtClean="0"/>
              <a:t>2020.04.19.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458B-D11A-4F8F-AD98-588452DA7E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859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9B1-B708-4158-AA92-ADAD0E098233}" type="datetimeFigureOut">
              <a:rPr lang="hu-HU" smtClean="0"/>
              <a:t>2020.04.19.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458B-D11A-4F8F-AD98-588452DA7E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371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9B1-B708-4158-AA92-ADAD0E098233}" type="datetimeFigureOut">
              <a:rPr lang="hu-HU" smtClean="0"/>
              <a:t>2020.04.19.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458B-D11A-4F8F-AD98-588452DA7E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37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9B1-B708-4158-AA92-ADAD0E098233}" type="datetimeFigureOut">
              <a:rPr lang="hu-HU" smtClean="0"/>
              <a:t>2020.04.19.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458B-D11A-4F8F-AD98-588452DA7E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42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9B1-B708-4158-AA92-ADAD0E098233}" type="datetimeFigureOut">
              <a:rPr lang="hu-HU" smtClean="0"/>
              <a:t>2020.04.19.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458B-D11A-4F8F-AD98-588452DA7E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2905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9B1-B708-4158-AA92-ADAD0E098233}" type="datetimeFigureOut">
              <a:rPr lang="hu-HU" smtClean="0"/>
              <a:t>2020.04.19.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458B-D11A-4F8F-AD98-588452DA7E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201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9B1-B708-4158-AA92-ADAD0E098233}" type="datetimeFigureOut">
              <a:rPr lang="hu-HU" smtClean="0"/>
              <a:t>2020.04.19.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458B-D11A-4F8F-AD98-588452DA7E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641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9B1-B708-4158-AA92-ADAD0E098233}" type="datetimeFigureOut">
              <a:rPr lang="hu-HU" smtClean="0"/>
              <a:t>2020.04.19.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458B-D11A-4F8F-AD98-588452DA7E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4545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9B1-B708-4158-AA92-ADAD0E098233}" type="datetimeFigureOut">
              <a:rPr lang="hu-HU" smtClean="0"/>
              <a:t>2020.04.19.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458B-D11A-4F8F-AD98-588452DA7E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630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E9B1-B708-4158-AA92-ADAD0E098233}" type="datetimeFigureOut">
              <a:rPr lang="hu-HU" smtClean="0"/>
              <a:t>2020.04.19.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458B-D11A-4F8F-AD98-588452DA7E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874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1E9B1-B708-4158-AA92-ADAD0E098233}" type="datetimeFigureOut">
              <a:rPr lang="hu-HU" smtClean="0"/>
              <a:t>2020.04.19.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6458B-D11A-4F8F-AD98-588452DA7E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316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elektromos mező, a térerősség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19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Tapasztalatok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Elektromosan töltött testek érintkezés nélkül is fejtenek ki erőt egymásra. </a:t>
            </a:r>
          </a:p>
          <a:p>
            <a:pPr marL="0" indent="0">
              <a:buNone/>
            </a:pP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Faraday gondolata: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„Ha azt látjuk, hogy egy test egyik helyről a másikra mozdul, akkor ott lennie kell egy kötélnek, ami azt húzza, vagy egy botnak, amely taszítja.”</a:t>
            </a:r>
          </a:p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töltések között lévő tér közvetíti az erőhatást.</a:t>
            </a:r>
          </a:p>
          <a:p>
            <a:pPr marL="0" indent="0">
              <a:buNone/>
            </a:pP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113717"/>
            <a:ext cx="2327162" cy="144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183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Elektromos mező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Def.: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Az elektromos mező a töltéssel rendelkező testnek olyan környezete, amelyben az elektromos kölcsönhatás érvényesül.</a:t>
            </a:r>
          </a:p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mezőt az elektromos töltés kelti, azaz az elektromos mező forrásos, forrásai a töltések.</a:t>
            </a:r>
          </a:p>
          <a:p>
            <a:pPr marL="0" indent="0">
              <a:buNone/>
            </a:pP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Példa: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 és q töltés esetén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töltés elektromos teret kelt maga körül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a tér a benne lévő q töltésre erőhatást fejt ki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Q töltésre a q által keltett elektromos mező fejt ki erőhatást</a:t>
            </a:r>
          </a:p>
        </p:txBody>
      </p:sp>
    </p:spTree>
    <p:extLst>
      <p:ext uri="{BB962C8B-B14F-4D97-AF65-F5344CB8AC3E}">
        <p14:creationId xmlns:p14="http://schemas.microsoft.com/office/powerpoint/2010/main" val="286497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Térerősség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653559"/>
              </a:xfrm>
            </p:spPr>
            <p:txBody>
              <a:bodyPr/>
              <a:lstStyle/>
              <a:p>
                <a:pPr marL="0" lvl="0" indent="0">
                  <a:spcBef>
                    <a:spcPts val="0"/>
                  </a:spcBef>
                  <a:buNone/>
                </a:pPr>
                <a:r>
                  <a:rPr lang="hu-HU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(a mezőt </a:t>
                </a:r>
                <a:r>
                  <a:rPr lang="hu-HU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létrehozó </a:t>
                </a:r>
                <a:r>
                  <a:rPr lang="hu-HU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töltés) erőterét vizsgáljuk q próbatöltéssel</a:t>
                </a:r>
                <a:r>
                  <a:rPr lang="hu-HU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lvl="0" indent="0">
                  <a:spcBef>
                    <a:spcPts val="0"/>
                  </a:spcBef>
                  <a:buNone/>
                </a:pPr>
                <a:r>
                  <a:rPr lang="hu-HU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A q próbatöltés pozitív!</a:t>
                </a:r>
              </a:p>
              <a:p>
                <a:pPr marL="0" lvl="0" indent="0">
                  <a:spcBef>
                    <a:spcPts val="0"/>
                  </a:spcBef>
                  <a:buNone/>
                </a:pPr>
                <a:endParaRPr lang="hu-HU" sz="24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spcBef>
                    <a:spcPts val="0"/>
                  </a:spcBef>
                  <a:buNone/>
                </a:pPr>
                <a:r>
                  <a:rPr lang="hu-HU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Alkalmazzuk a Coulomb-törvényt!</a:t>
                </a:r>
              </a:p>
              <a:p>
                <a:pPr marL="0" lv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hu-HU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  <m:r>
                            <a:rPr lang="hu-H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hu-H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p>
                            <m:sSupPr>
                              <m:ctrlPr>
                                <a:rPr lang="hu-HU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hu-H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hu-HU" sz="24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u-HU" sz="24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hu-H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~</m:t>
                    </m:r>
                    <m:r>
                      <a:rPr lang="hu-H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</m:oMath>
                </a14:m>
                <a:r>
                  <a:rPr lang="hu-H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hu-H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→      </m:t>
                    </m:r>
                    <m:f>
                      <m:fPr>
                        <m:ctrlPr>
                          <a:rPr lang="hu-HU" sz="2400" i="1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hu-H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num>
                      <m:den>
                        <m:r>
                          <a:rPr lang="hu-H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den>
                    </m:f>
                    <m:r>
                      <a:rPr lang="hu-H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=á</m:t>
                    </m:r>
                    <m:r>
                      <a:rPr lang="hu-H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𝑙𝑙𝑎𝑛𝑑</m:t>
                    </m:r>
                    <m:r>
                      <a:rPr lang="hu-H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ó</m:t>
                    </m:r>
                  </m:oMath>
                </a14:m>
                <a:endParaRPr lang="hu-HU" sz="2400" dirty="0" smtClean="0"/>
              </a:p>
              <a:p>
                <a:pPr marL="0" indent="0">
                  <a:buNone/>
                </a:pPr>
                <a:r>
                  <a:rPr lang="hu-H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Így a tér egy tetszőleges pontját jellemezhetjük egy fizikai mennyiséggel: Térerősség.</a:t>
                </a:r>
              </a:p>
              <a:p>
                <a:pPr marL="0" indent="0">
                  <a:buNone/>
                </a:pPr>
                <a:endParaRPr lang="hu-HU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653559"/>
              </a:xfrm>
              <a:blipFill rotWithShape="1">
                <a:blip r:embed="rId2"/>
                <a:stretch>
                  <a:fillRect l="-1111" t="-86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276872"/>
            <a:ext cx="2927281" cy="1375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églalap 5"/>
              <p:cNvSpPr/>
              <p:nvPr/>
            </p:nvSpPr>
            <p:spPr>
              <a:xfrm>
                <a:off x="467544" y="4941168"/>
                <a:ext cx="1944216" cy="132103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hu-HU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kumimoji="0" lang="hu-HU" sz="2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hu-HU" sz="2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𝐹</m:t>
                              </m:r>
                            </m:e>
                          </m:acc>
                        </m:num>
                        <m:den>
                          <m:r>
                            <a:rPr kumimoji="0" lang="hu-HU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𝑞</m:t>
                          </m:r>
                        </m:den>
                      </m:f>
                      <m:r>
                        <a:rPr kumimoji="0" lang="hu-HU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kumimoji="0" lang="hu-HU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hu-HU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kumimoji="0" lang="hu-HU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941168"/>
                <a:ext cx="1944216" cy="132103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églalap 6"/>
              <p:cNvSpPr/>
              <p:nvPr/>
            </p:nvSpPr>
            <p:spPr>
              <a:xfrm>
                <a:off x="2600001" y="4937975"/>
                <a:ext cx="2880320" cy="1252585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hu-HU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hu-HU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𝑘</m:t>
                          </m:r>
                          <m:r>
                            <a:rPr kumimoji="0" lang="hu-HU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∙</m:t>
                          </m:r>
                          <m:r>
                            <a:rPr kumimoji="0" lang="hu-HU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𝑄</m:t>
                          </m:r>
                        </m:num>
                        <m:den>
                          <m:sSup>
                            <m:sSupPr>
                              <m:ctrlPr>
                                <a:rPr kumimoji="0" lang="hu-HU" sz="2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hu-HU" sz="2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𝑟</m:t>
                              </m:r>
                            </m:e>
                            <m:sup>
                              <m:r>
                                <a:rPr kumimoji="0" lang="hu-HU" sz="2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0" lang="hu-HU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hu-HU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𝐸</m:t>
                      </m:r>
                    </m:oMath>
                  </m:oMathPara>
                </a14:m>
                <a:endParaRPr kumimoji="0" lang="hu-HU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" name="Téglalap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001" y="4937975"/>
                <a:ext cx="2880320" cy="12525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6007908" y="5138298"/>
                <a:ext cx="1245790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hu-HU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=1 </m:t>
                      </m:r>
                      <m:f>
                        <m:fPr>
                          <m:ctrlPr>
                            <a:rPr lang="hu-H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908" y="5138298"/>
                <a:ext cx="1245790" cy="61087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07504" y="6262206"/>
                <a:ext cx="2850589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hu-HU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accPr>
                        <m:e>
                          <m:r>
                            <a:rPr kumimoji="0" lang="hu-HU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kumimoji="0" lang="hu-HU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kumimoji="0" lang="hu-HU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𝑒𝑙𝑒𝑘𝑡𝑟𝑜𝑚𝑜𝑠</m:t>
                      </m:r>
                      <m:r>
                        <a:rPr kumimoji="0" lang="hu-HU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hu-HU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0" lang="hu-HU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kumimoji="0" lang="hu-HU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𝑟𝑒𝑟</m:t>
                      </m:r>
                      <m:r>
                        <a:rPr kumimoji="0" lang="hu-HU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ő</m:t>
                      </m:r>
                      <m:r>
                        <a:rPr kumimoji="0" lang="hu-HU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𝑠𝑠</m:t>
                      </m:r>
                      <m:r>
                        <a:rPr kumimoji="0" lang="hu-HU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kumimoji="0" lang="hu-HU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kumimoji="0" lang="hu-HU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6262206"/>
                <a:ext cx="2850589" cy="402931"/>
              </a:xfrm>
              <a:prstGeom prst="rect">
                <a:avLst/>
              </a:prstGeom>
              <a:blipFill rotWithShape="1">
                <a:blip r:embed="rId7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3194321" y="62203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térerősség nagysága független a próbatöltés nagyságától!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88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Térerősség jellemzői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elektromos térerősség az elektromos mezőt jellemző fizikai mennyiség, melynek nagysága adott töltés esetén a távolság négyzetével fordítottan arányos. </a:t>
            </a:r>
          </a:p>
          <a:p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térerősség vektormennyiség, iránya a pozitív próbatöltésre ható erő irányával egyezik meg. Negatív Q töltés esetén ellentétes. </a:t>
            </a:r>
          </a:p>
          <a:p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702742"/>
            <a:ext cx="3969791" cy="2973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3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Homogén elektromos tér: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mező pontjaiban a térerősségvektorok azonos nagyságúak és irányúak.</a:t>
            </a:r>
          </a:p>
          <a:p>
            <a:pPr marL="0" indent="0">
              <a:buNone/>
            </a:pP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Inhomogén elektromos tér: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térerősség nagysága a tér pontjaiban különböző.</a:t>
            </a:r>
          </a:p>
          <a:p>
            <a:pPr lvl="1"/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Ponttöltés által keltett tér: a térerősség függ a töltéstől való távolságtól</a:t>
            </a:r>
          </a:p>
          <a:p>
            <a:pPr lvl="1"/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90" y="4581128"/>
            <a:ext cx="21621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593797"/>
            <a:ext cx="1092200" cy="176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083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 töltés erőterének vizsgálata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351124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076056" y="2427266"/>
                <a:ext cx="2412584" cy="644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hu-HU" sz="3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accPr>
                        <m:e>
                          <m:r>
                            <a:rPr kumimoji="0" lang="hu-HU" sz="3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kumimoji="0" lang="hu-HU" sz="3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kumimoji="0" lang="hu-HU" sz="3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kumimoji="0" lang="hu-HU" sz="32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0" lang="hu-HU" sz="32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kumimoji="0" lang="hu-HU" sz="32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kumimoji="0" lang="hu-HU" sz="3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kumimoji="0" lang="hu-HU" sz="3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kumimoji="0" lang="hu-HU" sz="32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0" lang="hu-HU" sz="32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kumimoji="0" lang="hu-HU" sz="32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hu-H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427266"/>
                <a:ext cx="2412584" cy="6446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23528" y="4581128"/>
            <a:ext cx="88204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Szuperpozíció elve: </a:t>
            </a:r>
          </a:p>
          <a:p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Több, egymástól térben elkülönülő töltés esetén az eredő térerősség az összetevő térerősségek vektori összege.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3284984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Dipólus elektromos terének jellemzése a tér egy adott pontjában. 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0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345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Az elektromos mező, a térerősség</vt:lpstr>
      <vt:lpstr>Tapasztalatok</vt:lpstr>
      <vt:lpstr>Elektromos mező</vt:lpstr>
      <vt:lpstr>Térerősség</vt:lpstr>
      <vt:lpstr>Térerősség jellemzői</vt:lpstr>
      <vt:lpstr>PowerPoint Presentation</vt:lpstr>
      <vt:lpstr>Több töltés erőterének vizsgálata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elektromos mező</dc:title>
  <dc:creator>dorika</dc:creator>
  <cp:lastModifiedBy>dorika</cp:lastModifiedBy>
  <cp:revision>9</cp:revision>
  <dcterms:created xsi:type="dcterms:W3CDTF">2020-04-19T07:35:35Z</dcterms:created>
  <dcterms:modified xsi:type="dcterms:W3CDTF">2020-04-19T13:38:46Z</dcterms:modified>
</cp:coreProperties>
</file>