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71" r:id="rId8"/>
    <p:sldId id="266" r:id="rId9"/>
    <p:sldId id="268" r:id="rId10"/>
    <p:sldId id="272" r:id="rId11"/>
    <p:sldId id="269" r:id="rId12"/>
    <p:sldId id="273" r:id="rId13"/>
    <p:sldId id="274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71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96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07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251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3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64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13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44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74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3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24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A4204-A535-48D6-8055-DCF4A340F4DF}" type="datetimeFigureOut">
              <a:rPr lang="hu-HU" smtClean="0"/>
              <a:t>2022. 03. 01.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C43F-6B93-4621-A255-4FAB2F1AE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29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u-szeged.hu/szakdolg/viragdaniel_szd/ViragDaniel_BSc_szd.pdf" TargetMode="External"/><Relationship Id="rId2" Type="http://schemas.openxmlformats.org/officeDocument/2006/relationships/hyperlink" Target="http://fiztan.phd.elte.hu/files/kiadvanyok/Exobolygok_es_ureszkozok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D6536E8-71A2-4D26-8EC7-09FA3A0C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5270" y="-3748731"/>
            <a:ext cx="9021462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8599" y="1485901"/>
            <a:ext cx="11734802" cy="1758458"/>
          </a:xfrm>
          <a:solidFill>
            <a:srgbClr val="FFFFFF">
              <a:alpha val="80000"/>
            </a:srgbClr>
          </a:solidFill>
        </p:spPr>
        <p:txBody>
          <a:bodyPr>
            <a:normAutofit fontScale="90000"/>
          </a:bodyPr>
          <a:lstStyle/>
          <a:p>
            <a:br>
              <a:rPr lang="hu-HU" b="1" dirty="0"/>
            </a:br>
            <a:br>
              <a:rPr lang="hu-HU" b="1" dirty="0"/>
            </a:br>
            <a:r>
              <a:rPr lang="hu-HU" b="1" dirty="0" err="1"/>
              <a:t>Exobolygók</a:t>
            </a:r>
            <a:r>
              <a:rPr lang="hu-HU" b="1" dirty="0"/>
              <a:t>: Egy tanulói kísérlet</a:t>
            </a:r>
            <a:br>
              <a:rPr lang="hu-HU" b="1" dirty="0"/>
            </a:br>
            <a:r>
              <a:rPr lang="hu-HU" b="1" dirty="0"/>
              <a:t>műhely</a:t>
            </a:r>
            <a:endParaRPr lang="hu-HU" b="1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6431" y="3429001"/>
            <a:ext cx="9331569" cy="1099038"/>
          </a:xfrm>
          <a:solidFill>
            <a:srgbClr val="FFFFFF">
              <a:alpha val="80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hu-HU" dirty="0"/>
              <a:t>Schnider Dorottya – Budapesti Fazekas Mihály Gyakorló Ált. Isk. és Gimn., ELTE TTK Anyagfizikai Tanszék</a:t>
            </a:r>
          </a:p>
          <a:p>
            <a:r>
              <a:rPr lang="hu-HU" dirty="0"/>
              <a:t>Segítők: Homoki Gergely, Nagy Krisztina, Horváth Patrik</a:t>
            </a:r>
          </a:p>
        </p:txBody>
      </p:sp>
    </p:spTree>
    <p:extLst>
      <p:ext uri="{BB962C8B-B14F-4D97-AF65-F5344CB8AC3E}">
        <p14:creationId xmlns:p14="http://schemas.microsoft.com/office/powerpoint/2010/main" val="245645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5A30-1AF4-44E1-8296-B79AF614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Szimuláció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23978A-0D5C-4C04-BC9E-2B9822A41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82" y="1526686"/>
            <a:ext cx="773571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8752D7-BEFC-4E29-B897-F8D96A1B5F3A}"/>
              </a:ext>
            </a:extLst>
          </p:cNvPr>
          <p:cNvSpPr txBox="1"/>
          <p:nvPr/>
        </p:nvSpPr>
        <p:spPr>
          <a:xfrm>
            <a:off x="5802923" y="6163408"/>
            <a:ext cx="555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Homoki Gergely (2022 D) munkája alapján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9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9AB7-2844-456C-80C4-ABD15EFF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Hajrá!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617B-CA3D-41E6-ADEF-D1676291A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3A26-1A7D-46AB-896A-450498EF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Felhasznált irodalom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E92A3-CE0B-4877-9A92-1AB271A99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[1]: Gróf, A. és Horváth,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(2021):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Exobolygók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és űreszközök. Válogatott középiskolás feladatok a csillagászat és űrkutatás modern eredményeihez. </a:t>
            </a:r>
            <a:r>
              <a:rPr lang="hu-H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http://fiztan.phd.elte.hu/files/kiadvanyok/Exobolygok_es_ureszkozok.pdf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(utolsó letöltés dátuma: 2021.11.27.) – a ppt-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bemutatott feladatok forrása</a:t>
            </a:r>
          </a:p>
          <a:p>
            <a:pPr marL="0" indent="0">
              <a:buNone/>
            </a:pPr>
            <a:r>
              <a:rPr lang="hu-H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[2]: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Virág, D. (2013): A Doppler-erősítés. Szakdolgozat. Szegedi Tudományegyetem. </a:t>
            </a:r>
            <a:r>
              <a:rPr lang="hu-H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http://astro.u-szeged.hu/szakdolg/viragdaniel_szd/ViragDaniel_BSc_szd.pdf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(utolsó letöltés dátuma: 2021.11.28.)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1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4795-18F3-4AB9-8A14-FB0C248D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7D548-9156-4853-A8FD-6972538D53E2}"/>
              </a:ext>
            </a:extLst>
          </p:cNvPr>
          <p:cNvSpPr txBox="1"/>
          <p:nvPr/>
        </p:nvSpPr>
        <p:spPr>
          <a:xfrm>
            <a:off x="1571625" y="2373813"/>
            <a:ext cx="8477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AZ INNOVÁCIÓS ÉS TECHNOLÓGIAI MINISZTÉRIUM KOOPERATÍV DOKTORI PROGRAM DOKTORI HALLGATÓI ÖSZTÖNDÍJ PROGRAMJÁNAK A NEMZETI KUTATÁSI, FEJLESZTÉSI ÉS INNOVÁCIÓS ALAPBÓL FINANSZÍROZOTT SZAKMAI TÁMOGATÁSÁVAL KÉSZÜLT. </a:t>
            </a:r>
          </a:p>
        </p:txBody>
      </p:sp>
    </p:spTree>
    <p:extLst>
      <p:ext uri="{BB962C8B-B14F-4D97-AF65-F5344CB8AC3E}">
        <p14:creationId xmlns:p14="http://schemas.microsoft.com/office/powerpoint/2010/main" val="340206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3975" y="73181"/>
            <a:ext cx="10515600" cy="1325563"/>
          </a:xfrm>
        </p:spPr>
        <p:txBody>
          <a:bodyPr/>
          <a:lstStyle/>
          <a:p>
            <a:r>
              <a:rPr lang="hu-HU" dirty="0" err="1"/>
              <a:t>Exobolygók</a:t>
            </a:r>
            <a:endParaRPr lang="hu-H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9DB3D5-DC93-4276-A2E9-240622277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39" y="3867150"/>
            <a:ext cx="4768425" cy="26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23B8C72-1CFD-40AF-A41E-2EEB973DF1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39" y="971392"/>
            <a:ext cx="4967110" cy="26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993CE59-03C1-46A0-BC70-CC7F04990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00" t="25777" r="3167" b="27260"/>
          <a:stretch/>
        </p:blipFill>
        <p:spPr>
          <a:xfrm>
            <a:off x="517786" y="2061526"/>
            <a:ext cx="4133930" cy="4487863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DEF488A-0072-437A-82FC-9D8BEDA09A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07" y="464438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FA3957-CDD8-4511-8E57-2249E82D33CF}"/>
              </a:ext>
            </a:extLst>
          </p:cNvPr>
          <p:cNvSpPr txBox="1"/>
          <p:nvPr/>
        </p:nvSpPr>
        <p:spPr>
          <a:xfrm>
            <a:off x="517786" y="1195754"/>
            <a:ext cx="340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Naprendszerünkön</a:t>
            </a:r>
            <a:r>
              <a:rPr lang="hu-HU" dirty="0"/>
              <a:t> kívüli bolygók.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7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F0D0-67AC-430B-9C57-CB756411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Csillagközi utazás?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F7490-7CA8-4392-9A67-28AF77933C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0456"/>
                <a:ext cx="10515600" cy="4351338"/>
              </a:xfrm>
            </p:spPr>
            <p:txBody>
              <a:bodyPr/>
              <a:lstStyle/>
              <a:p>
                <a:r>
                  <a:rPr lang="hu-HU" dirty="0"/>
                  <a:t>Az Apollo-10 sebessége 39896 km/h volt. Mennyi idő alatt érhetnénk vele az </a:t>
                </a:r>
                <a:r>
                  <a:rPr lang="hu-HU" dirty="0" err="1"/>
                  <a:t>Epsilon</a:t>
                </a:r>
                <a:r>
                  <a:rPr lang="hu-HU" dirty="0"/>
                  <a:t> </a:t>
                </a:r>
                <a:r>
                  <a:rPr lang="hu-HU" dirty="0" err="1"/>
                  <a:t>Eridani</a:t>
                </a:r>
                <a:r>
                  <a:rPr lang="hu-HU" dirty="0"/>
                  <a:t> b </a:t>
                </a:r>
                <a:r>
                  <a:rPr lang="hu-HU" dirty="0" err="1"/>
                  <a:t>exobolygóhoz</a:t>
                </a:r>
                <a:r>
                  <a:rPr lang="hu-HU" dirty="0"/>
                  <a:t>, amely tőlünk 10,5 fényév távolságra van?</a:t>
                </a:r>
              </a:p>
              <a:p>
                <a:r>
                  <a:rPr lang="hu-HU" dirty="0"/>
                  <a:t>1 fényév alatt: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=9,46∙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hu-HU" b="0" dirty="0">
                  <a:ea typeface="Cambria Math" panose="02040503050406030204" pitchFamily="18" charset="0"/>
                </a:endParaRPr>
              </a:p>
              <a:p>
                <a:r>
                  <a:rPr lang="hu-HU" dirty="0"/>
                  <a:t>10,5 fényév alatt: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=9,9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hu-HU" b="0" dirty="0">
                  <a:ea typeface="Cambria Math" panose="02040503050406030204" pitchFamily="18" charset="0"/>
                </a:endParaRPr>
              </a:p>
              <a:p>
                <a:r>
                  <a:rPr lang="hu-HU" dirty="0"/>
                  <a:t>Mennyi idő alatt teszi meg ezt a távolságot az Apollo-10?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2,5∙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≈285000 é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hu-HU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F7490-7CA8-4392-9A67-28AF77933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0456"/>
                <a:ext cx="10515600" cy="4351338"/>
              </a:xfrm>
              <a:blipFill>
                <a:blip r:embed="rId2"/>
                <a:stretch>
                  <a:fillRect l="-1043" t="-238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67D209A-49CF-4947-99E0-3921D9384ACB}"/>
              </a:ext>
            </a:extLst>
          </p:cNvPr>
          <p:cNvSpPr/>
          <p:nvPr/>
        </p:nvSpPr>
        <p:spPr>
          <a:xfrm>
            <a:off x="8255977" y="2664070"/>
            <a:ext cx="3516923" cy="18200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Minél több </a:t>
            </a:r>
            <a:r>
              <a:rPr lang="hu-HU" dirty="0" err="1"/>
              <a:t>exobolygót</a:t>
            </a:r>
            <a:r>
              <a:rPr lang="hu-HU" dirty="0"/>
              <a:t> fedezünk fel, annál több közeli mutatja a lakhatóság feltételeit.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9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E7A3-F43B-44B6-A279-A1AEDA99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Lakhatóság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BA84C-D9DC-4885-B7C8-11DF62605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Azt a zónát nevezik lakhatósági zónának egy csillag körül, ahol egy </a:t>
            </a:r>
            <a:r>
              <a:rPr lang="hu-HU" b="1" i="1" dirty="0"/>
              <a:t>kőzetbolygó felszínén a víz tartósan megmaradhat folyékony </a:t>
            </a:r>
            <a:r>
              <a:rPr lang="hu-HU" dirty="0"/>
              <a:t>állapotban, azaz (földihez hasonló körülmények esetén) a hőmérséklet 273 K és 373 K között van. E tartománynak az elhelyezkedése függ a csillag energiakibocsátásától. Minél fényesebb a csillag, annál több energiát ad át bolygójának, így </a:t>
            </a:r>
            <a:r>
              <a:rPr lang="hu-HU" b="1" i="1" dirty="0"/>
              <a:t>egy nagyobb </a:t>
            </a:r>
            <a:r>
              <a:rPr lang="hu-HU" b="1" i="1" dirty="0" err="1"/>
              <a:t>fényerejű</a:t>
            </a:r>
            <a:r>
              <a:rPr lang="hu-HU" b="1" i="1" dirty="0"/>
              <a:t> csillag körül a bolygó felszíne is magasabb hőmérsékletű</a:t>
            </a:r>
            <a:r>
              <a:rPr lang="hu-H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6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4926-C119-49CD-AE89-63E5A03E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55" y="160499"/>
            <a:ext cx="10515600" cy="1325563"/>
          </a:xfrm>
        </p:spPr>
        <p:txBody>
          <a:bodyPr/>
          <a:lstStyle/>
          <a:p>
            <a:r>
              <a:rPr lang="hu-HU" dirty="0"/>
              <a:t>A Nap lakhatósági zónája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F9CE68-9AE0-4CD6-B3AF-50453D92B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13" t="26947" r="18441" b="7990"/>
          <a:stretch/>
        </p:blipFill>
        <p:spPr>
          <a:xfrm>
            <a:off x="331455" y="1793630"/>
            <a:ext cx="6653215" cy="327074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E8443E-A982-422B-8E19-66E5D4806669}"/>
              </a:ext>
            </a:extLst>
          </p:cNvPr>
          <p:cNvSpPr txBox="1"/>
          <p:nvPr/>
        </p:nvSpPr>
        <p:spPr>
          <a:xfrm>
            <a:off x="7107762" y="611995"/>
            <a:ext cx="4908306" cy="18558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táblázat a bolygók felszíni hőmérsékletét mutatja kelvinben a csillag fényességének (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luminozitás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és a bolygó csillagtól mért </a:t>
            </a:r>
            <a:r>
              <a:rPr lang="hu-H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távolságának függvényében. A csillag fényessége a Nap fényességéhez viszonyítva, a távolság pedig csillagászati egységben van megadva.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F07ABB-E714-4389-8E91-4D75FFA0034D}"/>
              </a:ext>
            </a:extLst>
          </p:cNvPr>
          <p:cNvSpPr txBox="1"/>
          <p:nvPr/>
        </p:nvSpPr>
        <p:spPr>
          <a:xfrm>
            <a:off x="7107762" y="3083024"/>
            <a:ext cx="4908306" cy="33491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Minden egyes </a:t>
            </a:r>
            <a:r>
              <a:rPr lang="hu-H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luminozitás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-értéknél színezzük be azokat a hőmérséklet-értékeket, amelyek közel vannak vagy beleesnek abba a tartományba, amelyben a víz folyékony. 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 Hogyan változik a lakhatósági zóna a csillag fényességének növekedésével? 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(c) Naprendszerünkben e modell szerint melyik bolygó tartozik a lakhatósági zónába? 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Bónusz:  Számítsuk ki a Nap (</a:t>
            </a:r>
            <a:r>
              <a:rPr lang="hu-H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1) lakhatósági zónájának területét e modell szerint. 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8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4339-0C7A-4ED0-909E-802DFED3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71CF4E-A5F7-473A-9782-C5DF61D49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939" y="1934487"/>
            <a:ext cx="7703901" cy="39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EAB6-6B79-40DA-AB3F-F7565A74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C837A-AA87-4A7E-945D-680B1D210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014" y="2060627"/>
            <a:ext cx="4913802" cy="3371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04E98-A00D-4C87-9763-61A0AB4D9184}"/>
              </a:ext>
            </a:extLst>
          </p:cNvPr>
          <p:cNvSpPr txBox="1"/>
          <p:nvPr/>
        </p:nvSpPr>
        <p:spPr>
          <a:xfrm>
            <a:off x="6825399" y="2540468"/>
            <a:ext cx="338437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Merkúr, Vénusz: Naphoz közel, a víz elpárolog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6ED7A-F4E6-47D2-B9F6-747E48AAED75}"/>
              </a:ext>
            </a:extLst>
          </p:cNvPr>
          <p:cNvSpPr txBox="1"/>
          <p:nvPr/>
        </p:nvSpPr>
        <p:spPr>
          <a:xfrm>
            <a:off x="6825399" y="3578469"/>
            <a:ext cx="30963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Föld: folyékony víz </a:t>
            </a:r>
            <a:r>
              <a:rPr lang="hu-HU" dirty="0">
                <a:sym typeface="Wingdings" panose="05000000000000000000" pitchFamily="2" charset="2"/>
              </a:rPr>
              <a:t> lakhatósági zónán belül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926EB-BE69-48DE-8DBD-E9FFDD851951}"/>
              </a:ext>
            </a:extLst>
          </p:cNvPr>
          <p:cNvSpPr txBox="1"/>
          <p:nvPr/>
        </p:nvSpPr>
        <p:spPr>
          <a:xfrm>
            <a:off x="6825399" y="4616470"/>
            <a:ext cx="324036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Mars …. : a víz jéggé fagy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0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55A3-3D44-4C87-8E2B-857F06FF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Exobolygókutatás</a:t>
            </a:r>
            <a:r>
              <a:rPr lang="hu-HU" dirty="0"/>
              <a:t> módszerei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D3F3A-08A7-4D11-AED9-6D2037317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Közvetlen módszer – direkt képalkotás</a:t>
            </a:r>
          </a:p>
          <a:p>
            <a:r>
              <a:rPr lang="hu-HU" dirty="0"/>
              <a:t>Közvetett módszerek (a bolygó hatása)</a:t>
            </a:r>
          </a:p>
          <a:p>
            <a:pPr lvl="1"/>
            <a:r>
              <a:rPr lang="hu-HU" b="1" dirty="0"/>
              <a:t>Tranzit (fotometriai) módszer</a:t>
            </a:r>
          </a:p>
          <a:p>
            <a:pPr lvl="1"/>
            <a:r>
              <a:rPr lang="hu-HU" dirty="0"/>
              <a:t>Radiális sebesség módszere</a:t>
            </a:r>
          </a:p>
          <a:p>
            <a:pPr lvl="1"/>
            <a:r>
              <a:rPr lang="hu-HU" dirty="0" err="1"/>
              <a:t>Asztrometria</a:t>
            </a:r>
            <a:r>
              <a:rPr lang="hu-HU" dirty="0"/>
              <a:t> módszer, stb.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C8757-A528-4CBD-BF2B-4C78FB7F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645" y="1242566"/>
            <a:ext cx="3719455" cy="1572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4AC658-DFAA-48FB-B034-BAABCBAE3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445" y="4099519"/>
            <a:ext cx="3005588" cy="944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65C0B3-216B-43DA-9F8D-AA92A91F4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102" y="3203714"/>
            <a:ext cx="5322269" cy="1292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0BD57-A4D2-4B16-B846-81C95B0DF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286" y="4779751"/>
            <a:ext cx="4035902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6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A4EA-765E-4838-886F-28630AC1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Tranzit módszer modellezése </a:t>
            </a:r>
            <a:r>
              <a:rPr lang="hu-HU" dirty="0" err="1"/>
              <a:t>Arduinóval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4E2CCB-D52F-4622-AD20-38A103DDE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62" t="31392" r="46401" b="33247"/>
          <a:stretch/>
        </p:blipFill>
        <p:spPr>
          <a:xfrm>
            <a:off x="987669" y="1517413"/>
            <a:ext cx="4929554" cy="363996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BFA81-5133-418B-BD4A-274F5B493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779" y="1517413"/>
            <a:ext cx="3005588" cy="2121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423D0-868A-4C1B-A5EC-1C4EC7AC641F}"/>
              </a:ext>
            </a:extLst>
          </p:cNvPr>
          <p:cNvSpPr txBox="1"/>
          <p:nvPr/>
        </p:nvSpPr>
        <p:spPr>
          <a:xfrm>
            <a:off x="6274779" y="3911325"/>
            <a:ext cx="27988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Excel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streamer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80E9E3-7F47-4D3A-AFCA-ED4D74053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30" y="4333410"/>
            <a:ext cx="3313937" cy="20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3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522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Office-téma</vt:lpstr>
      <vt:lpstr>  Exobolygók: Egy tanulói kísérlet műhely</vt:lpstr>
      <vt:lpstr>Exobolygók</vt:lpstr>
      <vt:lpstr>Csillagközi utazás?</vt:lpstr>
      <vt:lpstr>Lakhatóság</vt:lpstr>
      <vt:lpstr>A Nap lakhatósági zónája</vt:lpstr>
      <vt:lpstr>PowerPoint Presentation</vt:lpstr>
      <vt:lpstr>PowerPoint Presentation</vt:lpstr>
      <vt:lpstr>Exobolygókutatás módszerei</vt:lpstr>
      <vt:lpstr>Tranzit módszer modellezése Arduinóval</vt:lpstr>
      <vt:lpstr>Szimuláció</vt:lpstr>
      <vt:lpstr>Hajrá!</vt:lpstr>
      <vt:lpstr>Felhasznált irodalom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Exobolygók – egy tanulói kísérlet</dc:title>
  <dc:creator>Mihály Hömöstrei</dc:creator>
  <cp:lastModifiedBy>Schnider Dorottya</cp:lastModifiedBy>
  <cp:revision>34</cp:revision>
  <dcterms:created xsi:type="dcterms:W3CDTF">2021-10-22T12:44:00Z</dcterms:created>
  <dcterms:modified xsi:type="dcterms:W3CDTF">2022-03-02T07:01:26Z</dcterms:modified>
</cp:coreProperties>
</file>